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aret Ultra-Bold" charset="1" panose="00000000000000000000"/>
      <p:regular r:id="rId14"/>
    </p:embeddedFont>
    <p:embeddedFont>
      <p:font typeface="Garet Bold" charset="1" panose="00000000000000000000"/>
      <p:regular r:id="rId15"/>
    </p:embeddedFont>
    <p:embeddedFont>
      <p:font typeface="Inter Ultra-Bold" charset="1" panose="02000503000000020004"/>
      <p:regular r:id="rId16"/>
    </p:embeddedFont>
    <p:embeddedFont>
      <p:font typeface="Inter" charset="1" panose="020B0502030000000004"/>
      <p:regular r:id="rId17"/>
    </p:embeddedFont>
    <p:embeddedFont>
      <p:font typeface="Inter Bold" charset="1" panose="020B08020300000000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0.png" Type="http://schemas.openxmlformats.org/officeDocument/2006/relationships/image"/><Relationship Id="rId7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11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12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49134" y="3582559"/>
            <a:ext cx="13541983" cy="1470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00"/>
              </a:lnSpc>
            </a:pPr>
            <a:r>
              <a:rPr lang="en-US" sz="11000" spc="-550" b="true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Jaringan NAT Static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811227" y="8173511"/>
            <a:ext cx="17363513" cy="2442184"/>
            <a:chOff x="0" y="0"/>
            <a:chExt cx="4573106" cy="64320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73107" cy="643209"/>
            </a:xfrm>
            <a:custGeom>
              <a:avLst/>
              <a:gdLst/>
              <a:ahLst/>
              <a:cxnLst/>
              <a:rect r="r" b="b" t="t" l="l"/>
              <a:pathLst>
                <a:path h="643209" w="4573107">
                  <a:moveTo>
                    <a:pt x="22740" y="0"/>
                  </a:moveTo>
                  <a:lnTo>
                    <a:pt x="4550367" y="0"/>
                  </a:lnTo>
                  <a:cubicBezTo>
                    <a:pt x="4556398" y="0"/>
                    <a:pt x="4562182" y="2396"/>
                    <a:pt x="4566446" y="6660"/>
                  </a:cubicBezTo>
                  <a:cubicBezTo>
                    <a:pt x="4570711" y="10925"/>
                    <a:pt x="4573107" y="16709"/>
                    <a:pt x="4573107" y="22740"/>
                  </a:cubicBezTo>
                  <a:lnTo>
                    <a:pt x="4573107" y="620469"/>
                  </a:lnTo>
                  <a:cubicBezTo>
                    <a:pt x="4573107" y="633028"/>
                    <a:pt x="4562926" y="643209"/>
                    <a:pt x="4550367" y="643209"/>
                  </a:cubicBezTo>
                  <a:lnTo>
                    <a:pt x="22740" y="643209"/>
                  </a:lnTo>
                  <a:cubicBezTo>
                    <a:pt x="10181" y="643209"/>
                    <a:pt x="0" y="633028"/>
                    <a:pt x="0" y="620469"/>
                  </a:cubicBezTo>
                  <a:lnTo>
                    <a:pt x="0" y="22740"/>
                  </a:lnTo>
                  <a:cubicBezTo>
                    <a:pt x="0" y="10181"/>
                    <a:pt x="10181" y="0"/>
                    <a:pt x="227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573106" cy="681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2962150" y="5838335"/>
            <a:ext cx="13778473" cy="860684"/>
            <a:chOff x="0" y="0"/>
            <a:chExt cx="3628898" cy="2266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8898" cy="226682"/>
            </a:xfrm>
            <a:custGeom>
              <a:avLst/>
              <a:gdLst/>
              <a:ahLst/>
              <a:cxnLst/>
              <a:rect r="r" b="b" t="t" l="l"/>
              <a:pathLst>
                <a:path h="226682" w="3628898">
                  <a:moveTo>
                    <a:pt x="28656" y="0"/>
                  </a:moveTo>
                  <a:lnTo>
                    <a:pt x="3600242" y="0"/>
                  </a:lnTo>
                  <a:cubicBezTo>
                    <a:pt x="3616068" y="0"/>
                    <a:pt x="3628898" y="12830"/>
                    <a:pt x="3628898" y="28656"/>
                  </a:cubicBezTo>
                  <a:lnTo>
                    <a:pt x="3628898" y="198026"/>
                  </a:lnTo>
                  <a:cubicBezTo>
                    <a:pt x="3628898" y="213852"/>
                    <a:pt x="3616068" y="226682"/>
                    <a:pt x="3600242" y="226682"/>
                  </a:cubicBezTo>
                  <a:lnTo>
                    <a:pt x="28656" y="226682"/>
                  </a:lnTo>
                  <a:cubicBezTo>
                    <a:pt x="21056" y="226682"/>
                    <a:pt x="13767" y="223663"/>
                    <a:pt x="8393" y="218289"/>
                  </a:cubicBezTo>
                  <a:cubicBezTo>
                    <a:pt x="3019" y="212915"/>
                    <a:pt x="0" y="205626"/>
                    <a:pt x="0" y="198026"/>
                  </a:cubicBezTo>
                  <a:lnTo>
                    <a:pt x="0" y="28656"/>
                  </a:lnTo>
                  <a:cubicBezTo>
                    <a:pt x="0" y="12830"/>
                    <a:pt x="12830" y="0"/>
                    <a:pt x="28656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3628898" cy="2647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9984436" y="5962012"/>
            <a:ext cx="612215" cy="613330"/>
          </a:xfrm>
          <a:custGeom>
            <a:avLst/>
            <a:gdLst/>
            <a:ahLst/>
            <a:cxnLst/>
            <a:rect r="r" b="b" t="t" l="l"/>
            <a:pathLst>
              <a:path h="613330" w="612215">
                <a:moveTo>
                  <a:pt x="0" y="0"/>
                </a:moveTo>
                <a:lnTo>
                  <a:pt x="612215" y="0"/>
                </a:lnTo>
                <a:lnTo>
                  <a:pt x="612215" y="613330"/>
                </a:lnTo>
                <a:lnTo>
                  <a:pt x="0" y="613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5405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5" y="0"/>
                </a:lnTo>
                <a:lnTo>
                  <a:pt x="1351045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749670" y="2656350"/>
            <a:ext cx="11833866" cy="82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Presentasi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8601074"/>
            <a:ext cx="3414028" cy="29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true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Guru </a:t>
            </a:r>
            <a:r>
              <a:rPr lang="en-US" b="true" sz="21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Pembimbing: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04900" y="8930640"/>
            <a:ext cx="341402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Irwan Muji.H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39263" y="8578214"/>
            <a:ext cx="3414028" cy="29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21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Program Studi: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207609" y="8907780"/>
            <a:ext cx="341402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b="true" sz="24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Jaringan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83981" y="8601074"/>
            <a:ext cx="3414028" cy="29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b="true" sz="21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Nomor Induk: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183981" y="8930640"/>
            <a:ext cx="341402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>
                <a:solidFill>
                  <a:srgbClr val="00192A"/>
                </a:solidFill>
                <a:latin typeface="Inter"/>
                <a:ea typeface="Inter"/>
                <a:cs typeface="Inter"/>
                <a:sym typeface="Inter"/>
              </a:rPr>
              <a:t>123-456-7890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49670" y="6028687"/>
            <a:ext cx="8975257" cy="506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99"/>
              </a:lnSpc>
            </a:pPr>
            <a:r>
              <a:rPr lang="en-US" b="true" sz="3799">
                <a:solidFill>
                  <a:srgbClr val="000000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Dipersembahkan oleh: Fian Dan Ryan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27067" y="2646825"/>
            <a:ext cx="11833866" cy="838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PENDAHULUAN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49786" y="4098274"/>
            <a:ext cx="11052930" cy="270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3"/>
              </a:lnSpc>
            </a:pPr>
            <a:r>
              <a:rPr lang="en-US" b="true" sz="4203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NAT Static Adalah metode penerjemahan alamat jaringan di mana satu alamat IP privat dipetakan secara permanen (satu-ke-satu) ke satu alamat IP publik yang tetap.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27067" y="2646825"/>
            <a:ext cx="11833866" cy="838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LATAR BELAKANG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49786" y="4098274"/>
            <a:ext cx="11052930" cy="270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3"/>
              </a:lnSpc>
            </a:pPr>
            <a:r>
              <a:rPr lang="en-US" b="true" sz="4203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NAT Static (Network Address Translation) berlatar belakang kebutuhan memetakan satu alamat IP privat secara permanen ke satu alamat IP publik.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4564" t="-1979642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28083" y="8715875"/>
            <a:ext cx="22144166" cy="2442184"/>
            <a:chOff x="0" y="0"/>
            <a:chExt cx="5832208" cy="6432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832208" cy="643209"/>
            </a:xfrm>
            <a:custGeom>
              <a:avLst/>
              <a:gdLst/>
              <a:ahLst/>
              <a:cxnLst/>
              <a:rect r="r" b="b" t="t" l="l"/>
              <a:pathLst>
                <a:path h="643209" w="5832208">
                  <a:moveTo>
                    <a:pt x="17830" y="0"/>
                  </a:moveTo>
                  <a:lnTo>
                    <a:pt x="5814378" y="0"/>
                  </a:lnTo>
                  <a:cubicBezTo>
                    <a:pt x="5819107" y="0"/>
                    <a:pt x="5823642" y="1879"/>
                    <a:pt x="5826986" y="5222"/>
                  </a:cubicBezTo>
                  <a:cubicBezTo>
                    <a:pt x="5830330" y="8566"/>
                    <a:pt x="5832208" y="13101"/>
                    <a:pt x="5832208" y="17830"/>
                  </a:cubicBezTo>
                  <a:lnTo>
                    <a:pt x="5832208" y="625378"/>
                  </a:lnTo>
                  <a:cubicBezTo>
                    <a:pt x="5832208" y="630107"/>
                    <a:pt x="5830330" y="634643"/>
                    <a:pt x="5826986" y="637986"/>
                  </a:cubicBezTo>
                  <a:cubicBezTo>
                    <a:pt x="5823642" y="641330"/>
                    <a:pt x="5819107" y="643209"/>
                    <a:pt x="5814378" y="643209"/>
                  </a:cubicBezTo>
                  <a:lnTo>
                    <a:pt x="17830" y="643209"/>
                  </a:lnTo>
                  <a:cubicBezTo>
                    <a:pt x="13101" y="643209"/>
                    <a:pt x="8566" y="641330"/>
                    <a:pt x="5222" y="637986"/>
                  </a:cubicBezTo>
                  <a:cubicBezTo>
                    <a:pt x="1879" y="634643"/>
                    <a:pt x="0" y="630107"/>
                    <a:pt x="0" y="625378"/>
                  </a:cubicBezTo>
                  <a:lnTo>
                    <a:pt x="0" y="17830"/>
                  </a:lnTo>
                  <a:cubicBezTo>
                    <a:pt x="0" y="13101"/>
                    <a:pt x="1879" y="8566"/>
                    <a:pt x="5222" y="5222"/>
                  </a:cubicBezTo>
                  <a:cubicBezTo>
                    <a:pt x="8566" y="1879"/>
                    <a:pt x="13101" y="0"/>
                    <a:pt x="178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832208" cy="681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19447" y="2705031"/>
            <a:ext cx="5023635" cy="5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58"/>
              </a:lnSpc>
            </a:pPr>
            <a:r>
              <a:rPr lang="en-US" sz="7058" spc="-352" b="true">
                <a:solidFill>
                  <a:srgbClr val="00192A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Berikut adalah </a:t>
            </a:r>
          </a:p>
          <a:p>
            <a:pPr algn="l">
              <a:lnSpc>
                <a:spcPts val="7058"/>
              </a:lnSpc>
            </a:pPr>
            <a:r>
              <a:rPr lang="en-US" sz="7058" spc="-352" b="true">
                <a:solidFill>
                  <a:srgbClr val="00192A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contoh gambar dari NAT </a:t>
            </a:r>
          </a:p>
          <a:p>
            <a:pPr algn="l">
              <a:lnSpc>
                <a:spcPts val="7058"/>
              </a:lnSpc>
            </a:pPr>
            <a:r>
              <a:rPr lang="en-US" sz="7058" spc="-352" b="true">
                <a:solidFill>
                  <a:srgbClr val="00192A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static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243082" y="4550794"/>
            <a:ext cx="1183258" cy="1185413"/>
          </a:xfrm>
          <a:custGeom>
            <a:avLst/>
            <a:gdLst/>
            <a:ahLst/>
            <a:cxnLst/>
            <a:rect r="r" b="b" t="t" l="l"/>
            <a:pathLst>
              <a:path h="1185413" w="1183258">
                <a:moveTo>
                  <a:pt x="0" y="0"/>
                </a:moveTo>
                <a:lnTo>
                  <a:pt x="1183258" y="0"/>
                </a:lnTo>
                <a:lnTo>
                  <a:pt x="1183258" y="1185412"/>
                </a:lnTo>
                <a:lnTo>
                  <a:pt x="0" y="1185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1028700" y="9012555"/>
            <a:ext cx="3414028" cy="245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www.reallygreatsite.com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453094" y="2671384"/>
            <a:ext cx="8379452" cy="6044491"/>
            <a:chOff x="0" y="0"/>
            <a:chExt cx="914523" cy="65968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4523" cy="659688"/>
            </a:xfrm>
            <a:custGeom>
              <a:avLst/>
              <a:gdLst/>
              <a:ahLst/>
              <a:cxnLst/>
              <a:rect r="r" b="b" t="t" l="l"/>
              <a:pathLst>
                <a:path h="659688" w="914523">
                  <a:moveTo>
                    <a:pt x="0" y="0"/>
                  </a:moveTo>
                  <a:lnTo>
                    <a:pt x="914523" y="0"/>
                  </a:lnTo>
                  <a:lnTo>
                    <a:pt x="914523" y="659688"/>
                  </a:lnTo>
                  <a:lnTo>
                    <a:pt x="0" y="659688"/>
                  </a:lnTo>
                  <a:close/>
                </a:path>
              </a:pathLst>
            </a:custGeom>
            <a:blipFill>
              <a:blip r:embed="rId6"/>
              <a:stretch>
                <a:fillRect l="-7498" t="0" r="-7498" b="0"/>
              </a:stretch>
            </a:blipFill>
            <a:ln w="952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18520" y="2723338"/>
            <a:ext cx="1183258" cy="1185413"/>
          </a:xfrm>
          <a:custGeom>
            <a:avLst/>
            <a:gdLst/>
            <a:ahLst/>
            <a:cxnLst/>
            <a:rect r="r" b="b" t="t" l="l"/>
            <a:pathLst>
              <a:path h="1185413" w="1183258">
                <a:moveTo>
                  <a:pt x="0" y="0"/>
                </a:moveTo>
                <a:lnTo>
                  <a:pt x="1183258" y="0"/>
                </a:lnTo>
                <a:lnTo>
                  <a:pt x="1183258" y="1185413"/>
                </a:lnTo>
                <a:lnTo>
                  <a:pt x="0" y="11854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8997834" y="3044594"/>
            <a:ext cx="7755936" cy="3598957"/>
            <a:chOff x="0" y="0"/>
            <a:chExt cx="10341248" cy="4798609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0341248" cy="4798609"/>
              <a:chOff x="0" y="0"/>
              <a:chExt cx="2060580" cy="956163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060580" cy="956163"/>
              </a:xfrm>
              <a:custGeom>
                <a:avLst/>
                <a:gdLst/>
                <a:ahLst/>
                <a:cxnLst/>
                <a:rect r="r" b="b" t="t" l="l"/>
                <a:pathLst>
                  <a:path h="956163" w="2060580">
                    <a:moveTo>
                      <a:pt x="27085" y="0"/>
                    </a:moveTo>
                    <a:lnTo>
                      <a:pt x="2033495" y="0"/>
                    </a:lnTo>
                    <a:cubicBezTo>
                      <a:pt x="2040679" y="0"/>
                      <a:pt x="2047568" y="2854"/>
                      <a:pt x="2052647" y="7933"/>
                    </a:cubicBezTo>
                    <a:cubicBezTo>
                      <a:pt x="2057727" y="13013"/>
                      <a:pt x="2060580" y="19902"/>
                      <a:pt x="2060580" y="27085"/>
                    </a:cubicBezTo>
                    <a:lnTo>
                      <a:pt x="2060580" y="929078"/>
                    </a:lnTo>
                    <a:cubicBezTo>
                      <a:pt x="2060580" y="944037"/>
                      <a:pt x="2048454" y="956163"/>
                      <a:pt x="2033495" y="956163"/>
                    </a:cubicBezTo>
                    <a:lnTo>
                      <a:pt x="27085" y="956163"/>
                    </a:lnTo>
                    <a:cubicBezTo>
                      <a:pt x="12126" y="956163"/>
                      <a:pt x="0" y="944037"/>
                      <a:pt x="0" y="929078"/>
                    </a:cubicBezTo>
                    <a:lnTo>
                      <a:pt x="0" y="27085"/>
                    </a:lnTo>
                    <a:cubicBezTo>
                      <a:pt x="0" y="12126"/>
                      <a:pt x="12126" y="0"/>
                      <a:pt x="270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060580" cy="1013313"/>
              </a:xfrm>
              <a:prstGeom prst="rect">
                <a:avLst/>
              </a:prstGeom>
            </p:spPr>
            <p:txBody>
              <a:bodyPr anchor="ctr" rtlCol="false" tIns="55678" lIns="55678" bIns="55678" rIns="55678"/>
              <a:lstStyle/>
              <a:p>
                <a:pPr algn="just">
                  <a:lnSpc>
                    <a:spcPts val="363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420214" y="404453"/>
              <a:ext cx="6929448" cy="7054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05"/>
                </a:lnSpc>
              </a:pPr>
              <a:r>
                <a:rPr lang="en-US" b="true" sz="3805" spc="-190">
                  <a:solidFill>
                    <a:srgbClr val="00192A"/>
                  </a:solidFill>
                  <a:latin typeface="Garet Ultra-Bold"/>
                  <a:ea typeface="Garet Ultra-Bold"/>
                  <a:cs typeface="Garet Ultra-Bold"/>
                  <a:sym typeface="Garet Ultra-Bold"/>
                </a:rPr>
                <a:t>Tujuan Hasil Cek NAT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420214" y="1305964"/>
              <a:ext cx="9346014" cy="27682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28"/>
                </a:lnSpc>
              </a:pPr>
              <a:r>
                <a:rPr lang="en-US" sz="2219">
                  <a:solidFill>
                    <a:srgbClr val="00192A"/>
                  </a:solidFill>
                  <a:latin typeface="Inter"/>
                  <a:ea typeface="Inter"/>
                  <a:cs typeface="Inter"/>
                  <a:sym typeface="Inter"/>
                </a:rPr>
                <a:t>Tujuan utama mengecek NAT (Network Address Translation) type, khususnya dalam konteks jaringan dan online gaming, adalah untuk mengetahui seberapa bebas atau terbatas koneksi perangkat Anda dengan internet dan pemain lain.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163125" y="2409900"/>
            <a:ext cx="5937445" cy="1964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9"/>
              </a:lnSpc>
            </a:pPr>
            <a:r>
              <a:rPr lang="en-US" sz="7599" spc="-379" b="true">
                <a:solidFill>
                  <a:srgbClr val="00192A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Hasil cek NAT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-1928083" y="8715875"/>
            <a:ext cx="22144166" cy="2442184"/>
            <a:chOff x="0" y="0"/>
            <a:chExt cx="5832208" cy="64320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832208" cy="643209"/>
            </a:xfrm>
            <a:custGeom>
              <a:avLst/>
              <a:gdLst/>
              <a:ahLst/>
              <a:cxnLst/>
              <a:rect r="r" b="b" t="t" l="l"/>
              <a:pathLst>
                <a:path h="643209" w="5832208">
                  <a:moveTo>
                    <a:pt x="17830" y="0"/>
                  </a:moveTo>
                  <a:lnTo>
                    <a:pt x="5814378" y="0"/>
                  </a:lnTo>
                  <a:cubicBezTo>
                    <a:pt x="5819107" y="0"/>
                    <a:pt x="5823642" y="1879"/>
                    <a:pt x="5826986" y="5222"/>
                  </a:cubicBezTo>
                  <a:cubicBezTo>
                    <a:pt x="5830330" y="8566"/>
                    <a:pt x="5832208" y="13101"/>
                    <a:pt x="5832208" y="17830"/>
                  </a:cubicBezTo>
                  <a:lnTo>
                    <a:pt x="5832208" y="625378"/>
                  </a:lnTo>
                  <a:cubicBezTo>
                    <a:pt x="5832208" y="630107"/>
                    <a:pt x="5830330" y="634643"/>
                    <a:pt x="5826986" y="637986"/>
                  </a:cubicBezTo>
                  <a:cubicBezTo>
                    <a:pt x="5823642" y="641330"/>
                    <a:pt x="5819107" y="643209"/>
                    <a:pt x="5814378" y="643209"/>
                  </a:cubicBezTo>
                  <a:lnTo>
                    <a:pt x="17830" y="643209"/>
                  </a:lnTo>
                  <a:cubicBezTo>
                    <a:pt x="13101" y="643209"/>
                    <a:pt x="8566" y="641330"/>
                    <a:pt x="5222" y="637986"/>
                  </a:cubicBezTo>
                  <a:cubicBezTo>
                    <a:pt x="1879" y="634643"/>
                    <a:pt x="0" y="630107"/>
                    <a:pt x="0" y="625378"/>
                  </a:cubicBezTo>
                  <a:lnTo>
                    <a:pt x="0" y="17830"/>
                  </a:lnTo>
                  <a:cubicBezTo>
                    <a:pt x="0" y="13101"/>
                    <a:pt x="1879" y="8566"/>
                    <a:pt x="5222" y="5222"/>
                  </a:cubicBezTo>
                  <a:cubicBezTo>
                    <a:pt x="8566" y="1879"/>
                    <a:pt x="13101" y="0"/>
                    <a:pt x="178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5832208" cy="681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88146" y="4374589"/>
            <a:ext cx="7487402" cy="5401014"/>
            <a:chOff x="0" y="0"/>
            <a:chExt cx="914523" cy="65968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14523" cy="659688"/>
            </a:xfrm>
            <a:custGeom>
              <a:avLst/>
              <a:gdLst/>
              <a:ahLst/>
              <a:cxnLst/>
              <a:rect r="r" b="b" t="t" l="l"/>
              <a:pathLst>
                <a:path h="659688" w="914523">
                  <a:moveTo>
                    <a:pt x="0" y="0"/>
                  </a:moveTo>
                  <a:lnTo>
                    <a:pt x="914523" y="0"/>
                  </a:lnTo>
                  <a:lnTo>
                    <a:pt x="914523" y="659688"/>
                  </a:lnTo>
                  <a:lnTo>
                    <a:pt x="0" y="659688"/>
                  </a:lnTo>
                  <a:close/>
                </a:path>
              </a:pathLst>
            </a:custGeom>
            <a:blipFill>
              <a:blip r:embed="rId8"/>
              <a:stretch>
                <a:fillRect l="-61257" t="-80125" r="-83597" b="-10716"/>
              </a:stretch>
            </a:blipFill>
            <a:ln w="952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61122" y="5242878"/>
            <a:ext cx="6534423" cy="1002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9"/>
              </a:lnSpc>
            </a:pPr>
            <a:r>
              <a:rPr lang="en-US" sz="7599" spc="-379" b="true">
                <a:solidFill>
                  <a:srgbClr val="00192A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Ping Antar PC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9012555"/>
            <a:ext cx="3414028" cy="245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www.reallygreatsite.com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7578793" y="5143500"/>
            <a:ext cx="1047112" cy="1049020"/>
          </a:xfrm>
          <a:custGeom>
            <a:avLst/>
            <a:gdLst/>
            <a:ahLst/>
            <a:cxnLst/>
            <a:rect r="r" b="b" t="t" l="l"/>
            <a:pathLst>
              <a:path h="1049020" w="1047112">
                <a:moveTo>
                  <a:pt x="0" y="0"/>
                </a:moveTo>
                <a:lnTo>
                  <a:pt x="1047112" y="0"/>
                </a:lnTo>
                <a:lnTo>
                  <a:pt x="1047112" y="1049020"/>
                </a:lnTo>
                <a:lnTo>
                  <a:pt x="0" y="1049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4" id="14"/>
          <p:cNvGrpSpPr/>
          <p:nvPr/>
        </p:nvGrpSpPr>
        <p:grpSpPr>
          <a:xfrm rot="0">
            <a:off x="-1928083" y="8715875"/>
            <a:ext cx="22144166" cy="2442184"/>
            <a:chOff x="0" y="0"/>
            <a:chExt cx="5832208" cy="64320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832208" cy="643209"/>
            </a:xfrm>
            <a:custGeom>
              <a:avLst/>
              <a:gdLst/>
              <a:ahLst/>
              <a:cxnLst/>
              <a:rect r="r" b="b" t="t" l="l"/>
              <a:pathLst>
                <a:path h="643209" w="5832208">
                  <a:moveTo>
                    <a:pt x="17830" y="0"/>
                  </a:moveTo>
                  <a:lnTo>
                    <a:pt x="5814378" y="0"/>
                  </a:lnTo>
                  <a:cubicBezTo>
                    <a:pt x="5819107" y="0"/>
                    <a:pt x="5823642" y="1879"/>
                    <a:pt x="5826986" y="5222"/>
                  </a:cubicBezTo>
                  <a:cubicBezTo>
                    <a:pt x="5830330" y="8566"/>
                    <a:pt x="5832208" y="13101"/>
                    <a:pt x="5832208" y="17830"/>
                  </a:cubicBezTo>
                  <a:lnTo>
                    <a:pt x="5832208" y="625378"/>
                  </a:lnTo>
                  <a:cubicBezTo>
                    <a:pt x="5832208" y="630107"/>
                    <a:pt x="5830330" y="634643"/>
                    <a:pt x="5826986" y="637986"/>
                  </a:cubicBezTo>
                  <a:cubicBezTo>
                    <a:pt x="5823642" y="641330"/>
                    <a:pt x="5819107" y="643209"/>
                    <a:pt x="5814378" y="643209"/>
                  </a:cubicBezTo>
                  <a:lnTo>
                    <a:pt x="17830" y="643209"/>
                  </a:lnTo>
                  <a:cubicBezTo>
                    <a:pt x="13101" y="643209"/>
                    <a:pt x="8566" y="641330"/>
                    <a:pt x="5222" y="637986"/>
                  </a:cubicBezTo>
                  <a:cubicBezTo>
                    <a:pt x="1879" y="634643"/>
                    <a:pt x="0" y="630107"/>
                    <a:pt x="0" y="625378"/>
                  </a:cubicBezTo>
                  <a:lnTo>
                    <a:pt x="0" y="17830"/>
                  </a:lnTo>
                  <a:cubicBezTo>
                    <a:pt x="0" y="13101"/>
                    <a:pt x="1879" y="8566"/>
                    <a:pt x="5222" y="5222"/>
                  </a:cubicBezTo>
                  <a:cubicBezTo>
                    <a:pt x="8566" y="1879"/>
                    <a:pt x="13101" y="0"/>
                    <a:pt x="178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832208" cy="681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771898" y="3128618"/>
            <a:ext cx="7487402" cy="5401014"/>
            <a:chOff x="0" y="0"/>
            <a:chExt cx="914523" cy="659688"/>
          </a:xfrm>
        </p:grpSpPr>
        <p:sp>
          <p:nvSpPr>
            <p:cNvPr name="Freeform 18" id="18"/>
            <p:cNvSpPr/>
            <p:nvPr/>
          </p:nvSpPr>
          <p:spPr>
            <a:xfrm flipH="false" flipV="false" rot="6000">
              <a:off x="-575" y="-798"/>
              <a:ext cx="915673" cy="661283"/>
            </a:xfrm>
            <a:custGeom>
              <a:avLst/>
              <a:gdLst/>
              <a:ahLst/>
              <a:cxnLst/>
              <a:rect r="r" b="b" t="t" l="l"/>
              <a:pathLst>
                <a:path h="661283" w="915673">
                  <a:moveTo>
                    <a:pt x="0" y="1597"/>
                  </a:moveTo>
                  <a:lnTo>
                    <a:pt x="914522" y="0"/>
                  </a:lnTo>
                  <a:lnTo>
                    <a:pt x="915673" y="659688"/>
                  </a:lnTo>
                  <a:lnTo>
                    <a:pt x="1151" y="661284"/>
                  </a:lnTo>
                  <a:close/>
                </a:path>
              </a:pathLst>
            </a:custGeom>
            <a:blipFill>
              <a:blip r:embed="rId8"/>
              <a:stretch>
                <a:fillRect l="-21205" t="-1995" r="-21508" b="-7949"/>
              </a:stretch>
            </a:blipFill>
            <a:ln w="952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7649825" y="-2693712"/>
            <a:ext cx="1456581" cy="12980712"/>
            <a:chOff x="0" y="0"/>
            <a:chExt cx="383626" cy="3418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3626" cy="3418788"/>
            </a:xfrm>
            <a:custGeom>
              <a:avLst/>
              <a:gdLst/>
              <a:ahLst/>
              <a:cxnLst/>
              <a:rect r="r" b="b" t="t" l="l"/>
              <a:pathLst>
                <a:path h="3418788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226975"/>
                  </a:lnTo>
                  <a:cubicBezTo>
                    <a:pt x="383626" y="3277847"/>
                    <a:pt x="363417" y="3326635"/>
                    <a:pt x="327446" y="3362608"/>
                  </a:cubicBezTo>
                  <a:cubicBezTo>
                    <a:pt x="291474" y="3398579"/>
                    <a:pt x="242685" y="3418788"/>
                    <a:pt x="191813" y="3418788"/>
                  </a:cubicBezTo>
                  <a:lnTo>
                    <a:pt x="191813" y="3418788"/>
                  </a:lnTo>
                  <a:cubicBezTo>
                    <a:pt x="140941" y="3418788"/>
                    <a:pt x="92153" y="3398579"/>
                    <a:pt x="56181" y="3362608"/>
                  </a:cubicBezTo>
                  <a:cubicBezTo>
                    <a:pt x="20209" y="3326635"/>
                    <a:pt x="0" y="3277847"/>
                    <a:pt x="0" y="3226975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83626" cy="3456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00192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27067" y="2646825"/>
            <a:ext cx="11833866" cy="838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Kesimpulan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49786" y="4098274"/>
            <a:ext cx="11052930" cy="3773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3"/>
              </a:lnSpc>
            </a:pPr>
            <a:r>
              <a:rPr lang="en-US" b="true" sz="4203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NAT (Network Address Translation): Sebuah metode yang memungkinkan satu atau lebih perangkat di jaringan lokal menggunakan satu alamat IP publik untuk mengakses jaringan luar. Ini berfungsi sebagai "penerjemah" alamat.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49825" y="-2693712"/>
            <a:ext cx="1456581" cy="15571345"/>
            <a:chOff x="0" y="0"/>
            <a:chExt cx="383626" cy="41010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626" cy="4101095"/>
            </a:xfrm>
            <a:custGeom>
              <a:avLst/>
              <a:gdLst/>
              <a:ahLst/>
              <a:cxnLst/>
              <a:rect r="r" b="b" t="t" l="l"/>
              <a:pathLst>
                <a:path h="4101095" w="383626">
                  <a:moveTo>
                    <a:pt x="191813" y="0"/>
                  </a:moveTo>
                  <a:lnTo>
                    <a:pt x="191813" y="0"/>
                  </a:lnTo>
                  <a:cubicBezTo>
                    <a:pt x="242685" y="0"/>
                    <a:pt x="291474" y="20209"/>
                    <a:pt x="327446" y="56181"/>
                  </a:cubicBezTo>
                  <a:cubicBezTo>
                    <a:pt x="363417" y="92153"/>
                    <a:pt x="383626" y="140941"/>
                    <a:pt x="383626" y="191813"/>
                  </a:cubicBezTo>
                  <a:lnTo>
                    <a:pt x="383626" y="3909282"/>
                  </a:lnTo>
                  <a:cubicBezTo>
                    <a:pt x="383626" y="3960154"/>
                    <a:pt x="363417" y="4008942"/>
                    <a:pt x="327446" y="4044914"/>
                  </a:cubicBezTo>
                  <a:cubicBezTo>
                    <a:pt x="291474" y="4080886"/>
                    <a:pt x="242685" y="4101095"/>
                    <a:pt x="191813" y="4101095"/>
                  </a:cubicBezTo>
                  <a:lnTo>
                    <a:pt x="191813" y="4101095"/>
                  </a:lnTo>
                  <a:cubicBezTo>
                    <a:pt x="140941" y="4101095"/>
                    <a:pt x="92153" y="4080886"/>
                    <a:pt x="56181" y="4044914"/>
                  </a:cubicBezTo>
                  <a:cubicBezTo>
                    <a:pt x="20209" y="4008942"/>
                    <a:pt x="0" y="3960154"/>
                    <a:pt x="0" y="3909282"/>
                  </a:cubicBezTo>
                  <a:lnTo>
                    <a:pt x="0" y="191813"/>
                  </a:lnTo>
                  <a:cubicBezTo>
                    <a:pt x="0" y="140941"/>
                    <a:pt x="20209" y="92153"/>
                    <a:pt x="56181" y="56181"/>
                  </a:cubicBezTo>
                  <a:cubicBezTo>
                    <a:pt x="92153" y="20209"/>
                    <a:pt x="140941" y="0"/>
                    <a:pt x="191813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3626" cy="4139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983489" cy="670560"/>
          </a:xfrm>
          <a:custGeom>
            <a:avLst/>
            <a:gdLst/>
            <a:ahLst/>
            <a:cxnLst/>
            <a:rect r="r" b="b" t="t" l="l"/>
            <a:pathLst>
              <a:path h="670560" w="983489">
                <a:moveTo>
                  <a:pt x="0" y="0"/>
                </a:moveTo>
                <a:lnTo>
                  <a:pt x="983489" y="0"/>
                </a:lnTo>
                <a:lnTo>
                  <a:pt x="983489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405793" y="1028700"/>
            <a:ext cx="2960553" cy="670560"/>
            <a:chOff x="0" y="0"/>
            <a:chExt cx="779734" cy="176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9734" cy="176608"/>
            </a:xfrm>
            <a:custGeom>
              <a:avLst/>
              <a:gdLst/>
              <a:ahLst/>
              <a:cxnLst/>
              <a:rect r="r" b="b" t="t" l="l"/>
              <a:pathLst>
                <a:path h="176608" w="779734">
                  <a:moveTo>
                    <a:pt x="88304" y="0"/>
                  </a:moveTo>
                  <a:lnTo>
                    <a:pt x="691430" y="0"/>
                  </a:lnTo>
                  <a:cubicBezTo>
                    <a:pt x="714850" y="0"/>
                    <a:pt x="737310" y="9303"/>
                    <a:pt x="753870" y="25864"/>
                  </a:cubicBezTo>
                  <a:cubicBezTo>
                    <a:pt x="770431" y="42424"/>
                    <a:pt x="779734" y="64885"/>
                    <a:pt x="779734" y="88304"/>
                  </a:cubicBezTo>
                  <a:lnTo>
                    <a:pt x="779734" y="88304"/>
                  </a:lnTo>
                  <a:cubicBezTo>
                    <a:pt x="779734" y="137073"/>
                    <a:pt x="740199" y="176608"/>
                    <a:pt x="691430" y="176608"/>
                  </a:cubicBezTo>
                  <a:lnTo>
                    <a:pt x="88304" y="176608"/>
                  </a:lnTo>
                  <a:cubicBezTo>
                    <a:pt x="64885" y="176608"/>
                    <a:pt x="42424" y="167305"/>
                    <a:pt x="25864" y="150745"/>
                  </a:cubicBezTo>
                  <a:cubicBezTo>
                    <a:pt x="9303" y="134185"/>
                    <a:pt x="0" y="111724"/>
                    <a:pt x="0" y="88304"/>
                  </a:cubicBezTo>
                  <a:lnTo>
                    <a:pt x="0" y="88304"/>
                  </a:lnTo>
                  <a:cubicBezTo>
                    <a:pt x="0" y="64885"/>
                    <a:pt x="9303" y="42424"/>
                    <a:pt x="25864" y="25864"/>
                  </a:cubicBezTo>
                  <a:cubicBezTo>
                    <a:pt x="42424" y="9303"/>
                    <a:pt x="64885" y="0"/>
                    <a:pt x="88304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79734" cy="214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468478" y="1265050"/>
            <a:ext cx="1351044" cy="197861"/>
          </a:xfrm>
          <a:custGeom>
            <a:avLst/>
            <a:gdLst/>
            <a:ahLst/>
            <a:cxnLst/>
            <a:rect r="r" b="b" t="t" l="l"/>
            <a:pathLst>
              <a:path h="197861" w="1351044">
                <a:moveTo>
                  <a:pt x="0" y="0"/>
                </a:moveTo>
                <a:lnTo>
                  <a:pt x="1351044" y="0"/>
                </a:lnTo>
                <a:lnTo>
                  <a:pt x="1351044" y="197861"/>
                </a:lnTo>
                <a:lnTo>
                  <a:pt x="0" y="197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4564" t="-1979642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405793" y="1146810"/>
            <a:ext cx="85350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b="true" sz="3600" spc="-144">
                <a:solidFill>
                  <a:srgbClr val="00192A"/>
                </a:solidFill>
                <a:latin typeface="Inter Bold"/>
                <a:ea typeface="Inter Bold"/>
                <a:cs typeface="Inter Bold"/>
                <a:sym typeface="Inter Bold"/>
              </a:rPr>
              <a:t>06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73009" y="3668284"/>
            <a:ext cx="13541983" cy="1987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99"/>
              </a:lnSpc>
            </a:pPr>
            <a:r>
              <a:rPr lang="en-US" b="true" sz="14999" spc="-74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Terima Kasih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27067" y="2646825"/>
            <a:ext cx="11833866" cy="82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Sekian </a:t>
            </a:r>
            <a:r>
              <a:rPr lang="en-US" b="true" sz="639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Presentasi ini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941704" y="5838335"/>
            <a:ext cx="10404593" cy="860684"/>
            <a:chOff x="0" y="0"/>
            <a:chExt cx="2740304" cy="22668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740304" cy="226682"/>
            </a:xfrm>
            <a:custGeom>
              <a:avLst/>
              <a:gdLst/>
              <a:ahLst/>
              <a:cxnLst/>
              <a:rect r="r" b="b" t="t" l="l"/>
              <a:pathLst>
                <a:path h="226682" w="2740304">
                  <a:moveTo>
                    <a:pt x="37948" y="0"/>
                  </a:moveTo>
                  <a:lnTo>
                    <a:pt x="2702356" y="0"/>
                  </a:lnTo>
                  <a:cubicBezTo>
                    <a:pt x="2712420" y="0"/>
                    <a:pt x="2722073" y="3998"/>
                    <a:pt x="2729189" y="11115"/>
                  </a:cubicBezTo>
                  <a:cubicBezTo>
                    <a:pt x="2736306" y="18232"/>
                    <a:pt x="2740304" y="27884"/>
                    <a:pt x="2740304" y="37948"/>
                  </a:cubicBezTo>
                  <a:lnTo>
                    <a:pt x="2740304" y="188734"/>
                  </a:lnTo>
                  <a:cubicBezTo>
                    <a:pt x="2740304" y="198798"/>
                    <a:pt x="2736306" y="208451"/>
                    <a:pt x="2729189" y="215567"/>
                  </a:cubicBezTo>
                  <a:cubicBezTo>
                    <a:pt x="2722073" y="222684"/>
                    <a:pt x="2712420" y="226682"/>
                    <a:pt x="2702356" y="226682"/>
                  </a:cubicBezTo>
                  <a:lnTo>
                    <a:pt x="37948" y="226682"/>
                  </a:lnTo>
                  <a:cubicBezTo>
                    <a:pt x="27884" y="226682"/>
                    <a:pt x="18232" y="222684"/>
                    <a:pt x="11115" y="215567"/>
                  </a:cubicBezTo>
                  <a:cubicBezTo>
                    <a:pt x="3998" y="208451"/>
                    <a:pt x="0" y="198798"/>
                    <a:pt x="0" y="188734"/>
                  </a:cubicBezTo>
                  <a:lnTo>
                    <a:pt x="0" y="37948"/>
                  </a:lnTo>
                  <a:cubicBezTo>
                    <a:pt x="0" y="27884"/>
                    <a:pt x="3998" y="18232"/>
                    <a:pt x="11115" y="11115"/>
                  </a:cubicBezTo>
                  <a:cubicBezTo>
                    <a:pt x="18232" y="3998"/>
                    <a:pt x="27884" y="0"/>
                    <a:pt x="37948" y="0"/>
                  </a:cubicBezTo>
                  <a:close/>
                </a:path>
              </a:pathLst>
            </a:custGeom>
            <a:solidFill>
              <a:srgbClr val="EB951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740304" cy="2647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870015" y="6052142"/>
            <a:ext cx="8975257" cy="506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99"/>
              </a:lnSpc>
            </a:pPr>
            <a:r>
              <a:rPr lang="en-US" b="true" sz="3799">
                <a:solidFill>
                  <a:srgbClr val="000000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Dipersembahkan oleh: Fian Dan Ryan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654216" y="8173511"/>
            <a:ext cx="19596433" cy="2442184"/>
            <a:chOff x="0" y="0"/>
            <a:chExt cx="5161200" cy="64320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161200" cy="643209"/>
            </a:xfrm>
            <a:custGeom>
              <a:avLst/>
              <a:gdLst/>
              <a:ahLst/>
              <a:cxnLst/>
              <a:rect r="r" b="b" t="t" l="l"/>
              <a:pathLst>
                <a:path h="643209" w="5161200">
                  <a:moveTo>
                    <a:pt x="20148" y="0"/>
                  </a:moveTo>
                  <a:lnTo>
                    <a:pt x="5141052" y="0"/>
                  </a:lnTo>
                  <a:cubicBezTo>
                    <a:pt x="5152180" y="0"/>
                    <a:pt x="5161200" y="9021"/>
                    <a:pt x="5161200" y="20148"/>
                  </a:cubicBezTo>
                  <a:lnTo>
                    <a:pt x="5161200" y="623060"/>
                  </a:lnTo>
                  <a:cubicBezTo>
                    <a:pt x="5161200" y="628404"/>
                    <a:pt x="5159078" y="633529"/>
                    <a:pt x="5155299" y="637308"/>
                  </a:cubicBezTo>
                  <a:cubicBezTo>
                    <a:pt x="5151520" y="641086"/>
                    <a:pt x="5146396" y="643209"/>
                    <a:pt x="5141052" y="643209"/>
                  </a:cubicBezTo>
                  <a:lnTo>
                    <a:pt x="20148" y="643209"/>
                  </a:lnTo>
                  <a:cubicBezTo>
                    <a:pt x="9021" y="643209"/>
                    <a:pt x="0" y="634188"/>
                    <a:pt x="0" y="623060"/>
                  </a:cubicBezTo>
                  <a:lnTo>
                    <a:pt x="0" y="20148"/>
                  </a:lnTo>
                  <a:cubicBezTo>
                    <a:pt x="0" y="9021"/>
                    <a:pt x="9021" y="0"/>
                    <a:pt x="2014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5161200" cy="681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028700" y="8601074"/>
            <a:ext cx="3414028" cy="29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b="true" sz="21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Dosen Pembimbing: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8930640"/>
            <a:ext cx="341402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Irwan Muji.H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845272" y="8578214"/>
            <a:ext cx="3414028" cy="29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21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Program Studi: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7436986" y="8572499"/>
            <a:ext cx="3414028" cy="685801"/>
            <a:chOff x="0" y="0"/>
            <a:chExt cx="4552037" cy="914401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28575"/>
              <a:ext cx="4552037" cy="3981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2100">
                  <a:solidFill>
                    <a:srgbClr val="00192A"/>
                  </a:solidFill>
                  <a:latin typeface="Inter Ultra-Bold"/>
                  <a:ea typeface="Inter Ultra-Bold"/>
                  <a:cs typeface="Inter Ultra-Bold"/>
                  <a:sym typeface="Inter Ultra-Bold"/>
                </a:rPr>
                <a:t>Nomor Induk: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464821"/>
              <a:ext cx="4552037" cy="4495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400">
                  <a:solidFill>
                    <a:srgbClr val="00192A"/>
                  </a:solidFill>
                  <a:latin typeface="Inter"/>
                  <a:ea typeface="Inter"/>
                  <a:cs typeface="Inter"/>
                  <a:sym typeface="Inter"/>
                </a:rPr>
                <a:t>123-456-7890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-792470">
            <a:off x="-991724" y="2246589"/>
            <a:ext cx="3389930" cy="3346786"/>
          </a:xfrm>
          <a:custGeom>
            <a:avLst/>
            <a:gdLst/>
            <a:ahLst/>
            <a:cxnLst/>
            <a:rect r="r" b="b" t="t" l="l"/>
            <a:pathLst>
              <a:path h="3346786" w="3389930">
                <a:moveTo>
                  <a:pt x="0" y="0"/>
                </a:moveTo>
                <a:lnTo>
                  <a:pt x="3389930" y="0"/>
                </a:lnTo>
                <a:lnTo>
                  <a:pt x="3389930" y="3346785"/>
                </a:lnTo>
                <a:lnTo>
                  <a:pt x="0" y="3346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11084" y="698931"/>
            <a:ext cx="1115418" cy="1113188"/>
          </a:xfrm>
          <a:custGeom>
            <a:avLst/>
            <a:gdLst/>
            <a:ahLst/>
            <a:cxnLst/>
            <a:rect r="r" b="b" t="t" l="l"/>
            <a:pathLst>
              <a:path h="1113188" w="1115418">
                <a:moveTo>
                  <a:pt x="0" y="0"/>
                </a:moveTo>
                <a:lnTo>
                  <a:pt x="1115419" y="0"/>
                </a:lnTo>
                <a:lnTo>
                  <a:pt x="1115419" y="1113188"/>
                </a:lnTo>
                <a:lnTo>
                  <a:pt x="0" y="11131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112228" y="1219200"/>
            <a:ext cx="222967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 b="true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SMK ALTAN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841864" y="8907780"/>
            <a:ext cx="3414028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b="true" sz="2400">
                <a:solidFill>
                  <a:srgbClr val="00192A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Jaringan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DAG_9Liv_AE</dc:identifier>
  <dcterms:modified xsi:type="dcterms:W3CDTF">2011-08-01T06:04:30Z</dcterms:modified>
  <cp:revision>1</cp:revision>
  <dc:title>Kuning dan Putih Modern Sidang Skripsi  Presentasi</dc:title>
</cp:coreProperties>
</file>